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57" r:id="rId5"/>
    <p:sldId id="260" r:id="rId6"/>
    <p:sldId id="262" r:id="rId7"/>
    <p:sldId id="267" r:id="rId8"/>
    <p:sldId id="266" r:id="rId9"/>
    <p:sldId id="264" r:id="rId10"/>
    <p:sldId id="293" r:id="rId11"/>
    <p:sldId id="270" r:id="rId12"/>
    <p:sldId id="285" r:id="rId13"/>
    <p:sldId id="286" r:id="rId14"/>
    <p:sldId id="287" r:id="rId15"/>
    <p:sldId id="288" r:id="rId16"/>
    <p:sldId id="290" r:id="rId17"/>
    <p:sldId id="289" r:id="rId18"/>
    <p:sldId id="291" r:id="rId19"/>
    <p:sldId id="292" r:id="rId20"/>
    <p:sldId id="261" r:id="rId21"/>
    <p:sldId id="272" r:id="rId22"/>
    <p:sldId id="284" r:id="rId23"/>
    <p:sldId id="282" r:id="rId24"/>
    <p:sldId id="294" r:id="rId25"/>
    <p:sldId id="295" r:id="rId26"/>
    <p:sldId id="280" r:id="rId27"/>
    <p:sldId id="263" r:id="rId2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>
        <p:scale>
          <a:sx n="50" d="100"/>
          <a:sy n="50" d="100"/>
        </p:scale>
        <p:origin x="-1956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46F8-8808-44D7-B8B0-1C32EBE0BFAD}" type="datetimeFigureOut">
              <a:rPr lang="pt-PT" smtClean="0"/>
              <a:t>23-05-2017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F273-F468-4E87-A17F-8F8E40F6C29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46F8-8808-44D7-B8B0-1C32EBE0BFAD}" type="datetimeFigureOut">
              <a:rPr lang="pt-PT" smtClean="0"/>
              <a:t>23-05-2017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F273-F468-4E87-A17F-8F8E40F6C29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46F8-8808-44D7-B8B0-1C32EBE0BFAD}" type="datetimeFigureOut">
              <a:rPr lang="pt-PT" smtClean="0"/>
              <a:t>23-05-2017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F273-F468-4E87-A17F-8F8E40F6C29E}" type="slidenum">
              <a:rPr lang="pt-PT" smtClean="0"/>
              <a:t>‹nº›</a:t>
            </a:fld>
            <a:endParaRPr lang="pt-P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46F8-8808-44D7-B8B0-1C32EBE0BFAD}" type="datetimeFigureOut">
              <a:rPr lang="pt-PT" smtClean="0"/>
              <a:t>23-05-2017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F273-F468-4E87-A17F-8F8E40F6C29E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46F8-8808-44D7-B8B0-1C32EBE0BFAD}" type="datetimeFigureOut">
              <a:rPr lang="pt-PT" smtClean="0"/>
              <a:t>23-05-2017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F273-F468-4E87-A17F-8F8E40F6C29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46F8-8808-44D7-B8B0-1C32EBE0BFAD}" type="datetimeFigureOut">
              <a:rPr lang="pt-PT" smtClean="0"/>
              <a:t>23-05-2017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F273-F468-4E87-A17F-8F8E40F6C29E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46F8-8808-44D7-B8B0-1C32EBE0BFAD}" type="datetimeFigureOut">
              <a:rPr lang="pt-PT" smtClean="0"/>
              <a:t>23-05-2017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F273-F468-4E87-A17F-8F8E40F6C29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46F8-8808-44D7-B8B0-1C32EBE0BFAD}" type="datetimeFigureOut">
              <a:rPr lang="pt-PT" smtClean="0"/>
              <a:t>23-05-2017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F273-F468-4E87-A17F-8F8E40F6C29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46F8-8808-44D7-B8B0-1C32EBE0BFAD}" type="datetimeFigureOut">
              <a:rPr lang="pt-PT" smtClean="0"/>
              <a:t>23-05-2017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F273-F468-4E87-A17F-8F8E40F6C29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46F8-8808-44D7-B8B0-1C32EBE0BFAD}" type="datetimeFigureOut">
              <a:rPr lang="pt-PT" smtClean="0"/>
              <a:t>23-05-2017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F273-F468-4E87-A17F-8F8E40F6C29E}" type="slidenum">
              <a:rPr lang="pt-PT" smtClean="0"/>
              <a:t>‹nº›</a:t>
            </a:fld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46F8-8808-44D7-B8B0-1C32EBE0BFAD}" type="datetimeFigureOut">
              <a:rPr lang="pt-PT" smtClean="0"/>
              <a:t>23-05-2017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F273-F468-4E87-A17F-8F8E40F6C29E}" type="slidenum">
              <a:rPr lang="pt-PT" smtClean="0"/>
              <a:t>‹nº›</a:t>
            </a:fld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69546F8-8808-44D7-B8B0-1C32EBE0BFAD}" type="datetimeFigureOut">
              <a:rPr lang="pt-PT" smtClean="0"/>
              <a:t>23-05-2017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FFAF273-F468-4E87-A17F-8F8E40F6C29E}" type="slidenum">
              <a:rPr lang="pt-PT" smtClean="0"/>
              <a:t>‹nº›</a:t>
            </a:fld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roboola.escolasmontedaola.pt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2348880"/>
            <a:ext cx="8640960" cy="1780108"/>
          </a:xfrm>
          <a:ln>
            <a:noFill/>
          </a:ln>
        </p:spPr>
        <p:txBody>
          <a:bodyPr>
            <a:noAutofit/>
          </a:bodyPr>
          <a:lstStyle/>
          <a:p>
            <a:r>
              <a:rPr lang="pt-PT" sz="4800" spc="300" dirty="0"/>
              <a:t> </a:t>
            </a:r>
            <a:r>
              <a:rPr lang="pt-PT" sz="4800" spc="300" dirty="0" err="1">
                <a:latin typeface="Cooper Black" pitchFamily="18" charset="0"/>
              </a:rPr>
              <a:t>roboOLA</a:t>
            </a:r>
            <a:r>
              <a:rPr lang="pt-PT" sz="4800" spc="300" dirty="0"/>
              <a:t>: um robot amigo</a:t>
            </a:r>
            <a:br>
              <a:rPr lang="pt-PT" sz="4800" spc="300" dirty="0"/>
            </a:br>
            <a:r>
              <a:rPr lang="pt-PT" sz="4000" spc="300" dirty="0"/>
              <a:t>rebatizado </a:t>
            </a:r>
            <a:r>
              <a:rPr lang="pt-PT" sz="4800" spc="300" dirty="0"/>
              <a:t>de “</a:t>
            </a:r>
            <a:r>
              <a:rPr lang="pt-PT" sz="4800" spc="300" dirty="0">
                <a:latin typeface="Cooper Black" pitchFamily="18" charset="0"/>
              </a:rPr>
              <a:t>FIPINHO</a:t>
            </a:r>
            <a:r>
              <a:rPr lang="pt-PT" sz="4800" spc="300" dirty="0" smtClean="0"/>
              <a:t>”</a:t>
            </a:r>
            <a:r>
              <a:rPr lang="pt-PT" sz="5400" spc="300" dirty="0" smtClean="0"/>
              <a:t/>
            </a:r>
            <a:br>
              <a:rPr lang="pt-PT" sz="5400" spc="300" dirty="0" smtClean="0"/>
            </a:br>
            <a:r>
              <a:rPr lang="pt-PT" sz="3200" dirty="0" smtClean="0"/>
              <a:t>4º Escalão</a:t>
            </a:r>
            <a:endParaRPr lang="pt-PT" sz="3200" spc="3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4675970"/>
            <a:ext cx="7488832" cy="1561342"/>
          </a:xfrm>
        </p:spPr>
        <p:txBody>
          <a:bodyPr>
            <a:normAutofit fontScale="70000" lnSpcReduction="20000"/>
          </a:bodyPr>
          <a:lstStyle/>
          <a:p>
            <a:r>
              <a:rPr lang="pt-PT" sz="5200" dirty="0" smtClean="0">
                <a:solidFill>
                  <a:schemeClr val="tx1"/>
                </a:solidFill>
              </a:rPr>
              <a:t>Agrupamento </a:t>
            </a:r>
            <a:r>
              <a:rPr lang="pt-PT" sz="5200" dirty="0">
                <a:solidFill>
                  <a:schemeClr val="tx1"/>
                </a:solidFill>
              </a:rPr>
              <a:t>de Escolas de </a:t>
            </a:r>
            <a:br>
              <a:rPr lang="pt-PT" sz="5200" dirty="0">
                <a:solidFill>
                  <a:schemeClr val="tx1"/>
                </a:solidFill>
              </a:rPr>
            </a:br>
            <a:r>
              <a:rPr lang="pt-PT" sz="5200" dirty="0">
                <a:solidFill>
                  <a:schemeClr val="tx1"/>
                </a:solidFill>
              </a:rPr>
              <a:t>Monte da Ola</a:t>
            </a:r>
            <a:br>
              <a:rPr lang="pt-PT" sz="5200" dirty="0">
                <a:solidFill>
                  <a:schemeClr val="tx1"/>
                </a:solidFill>
              </a:rPr>
            </a:br>
            <a:r>
              <a:rPr lang="pt-PT" sz="2600" dirty="0" smtClean="0">
                <a:solidFill>
                  <a:schemeClr val="tx1"/>
                </a:solidFill>
              </a:rPr>
              <a:t>Vila Nova de Anha</a:t>
            </a:r>
            <a:r>
              <a:rPr lang="pt-PT" sz="1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pt-PT" sz="1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pt-PT" sz="2100" dirty="0" smtClean="0">
                <a:solidFill>
                  <a:schemeClr val="tx1"/>
                </a:solidFill>
              </a:rPr>
              <a:t>Viana </a:t>
            </a:r>
            <a:r>
              <a:rPr lang="pt-PT" sz="2100" dirty="0">
                <a:solidFill>
                  <a:schemeClr val="tx1"/>
                </a:solidFill>
              </a:rPr>
              <a:t>do Castelo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5" name="Rectângulo arredondado 4"/>
          <p:cNvSpPr/>
          <p:nvPr/>
        </p:nvSpPr>
        <p:spPr>
          <a:xfrm>
            <a:off x="343000" y="404664"/>
            <a:ext cx="2063753" cy="1189856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ângulo arredondado 6"/>
          <p:cNvSpPr/>
          <p:nvPr/>
        </p:nvSpPr>
        <p:spPr>
          <a:xfrm>
            <a:off x="5868144" y="406489"/>
            <a:ext cx="2808312" cy="118985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 descr="Fundação Ilídio Pin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555" y="398338"/>
            <a:ext cx="326901" cy="32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6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/>
          <a:lstStyle/>
          <a:p>
            <a:r>
              <a:rPr lang="pt-PT" dirty="0"/>
              <a:t>Vamos fazer uma árvore de Natal… </a:t>
            </a:r>
          </a:p>
          <a:p>
            <a:pPr marL="0" indent="0">
              <a:buNone/>
            </a:pPr>
            <a:r>
              <a:rPr lang="pt-PT" dirty="0"/>
              <a:t>                                      com leds programados</a:t>
            </a:r>
          </a:p>
          <a:p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sz="4000" spc="300" dirty="0"/>
              <a:t> </a:t>
            </a:r>
            <a:r>
              <a:rPr lang="pt-PT" sz="4000" spc="300" dirty="0" err="1">
                <a:latin typeface="Cooper Black" pitchFamily="18" charset="0"/>
              </a:rPr>
              <a:t>roboOLA</a:t>
            </a:r>
            <a:r>
              <a:rPr lang="pt-PT" sz="4000" spc="300" dirty="0"/>
              <a:t>: um robot amigo</a:t>
            </a:r>
            <a:br>
              <a:rPr lang="pt-PT" sz="4000" spc="300" dirty="0"/>
            </a:br>
            <a:r>
              <a:rPr lang="pt-PT" sz="3100" spc="300" dirty="0"/>
              <a:t>rebatizado de </a:t>
            </a:r>
            <a:r>
              <a:rPr lang="pt-PT" sz="4000" spc="300" dirty="0"/>
              <a:t>“</a:t>
            </a:r>
            <a:r>
              <a:rPr lang="pt-PT" sz="4000" spc="300" dirty="0">
                <a:latin typeface="Cooper Black" pitchFamily="18" charset="0"/>
              </a:rPr>
              <a:t>FIPINHO</a:t>
            </a:r>
            <a:r>
              <a:rPr lang="pt-PT" sz="4000" spc="300" dirty="0"/>
              <a:t>”</a:t>
            </a:r>
            <a:endParaRPr lang="pt-PT" sz="4000" dirty="0"/>
          </a:p>
        </p:txBody>
      </p:sp>
      <p:sp>
        <p:nvSpPr>
          <p:cNvPr id="4" name="Rectângulo arredondado 3"/>
          <p:cNvSpPr/>
          <p:nvPr/>
        </p:nvSpPr>
        <p:spPr>
          <a:xfrm>
            <a:off x="798797" y="620687"/>
            <a:ext cx="666750" cy="65909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3240000"/>
            <a:ext cx="57150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5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872067" y="2276872"/>
            <a:ext cx="8271933" cy="3849291"/>
          </a:xfrm>
        </p:spPr>
        <p:txBody>
          <a:bodyPr/>
          <a:lstStyle/>
          <a:p>
            <a:r>
              <a:rPr lang="pt-PT" dirty="0" smtClean="0"/>
              <a:t>O resultado final:</a:t>
            </a:r>
          </a:p>
          <a:p>
            <a:pPr marL="0" indent="0">
              <a:buNone/>
            </a:pPr>
            <a:r>
              <a:rPr lang="pt-PT" dirty="0" smtClean="0"/>
              <a:t>                Perdemos o medo de soldar e programar </a:t>
            </a:r>
            <a:r>
              <a:rPr lang="pt-PT" dirty="0" smtClean="0">
                <a:sym typeface="Wingdings" pitchFamily="2" charset="2"/>
              </a:rPr>
              <a:t>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sz="4000" spc="300" dirty="0"/>
              <a:t> </a:t>
            </a:r>
            <a:r>
              <a:rPr lang="pt-PT" sz="4000" spc="300" dirty="0" err="1">
                <a:latin typeface="Cooper Black" pitchFamily="18" charset="0"/>
              </a:rPr>
              <a:t>roboOLA</a:t>
            </a:r>
            <a:r>
              <a:rPr lang="pt-PT" sz="4000" spc="300" dirty="0"/>
              <a:t>: um robot amigo</a:t>
            </a:r>
            <a:br>
              <a:rPr lang="pt-PT" sz="4000" spc="300" dirty="0"/>
            </a:br>
            <a:r>
              <a:rPr lang="pt-PT" sz="3100" spc="300" dirty="0"/>
              <a:t>rebatizado de </a:t>
            </a:r>
            <a:r>
              <a:rPr lang="pt-PT" sz="4000" spc="300" dirty="0"/>
              <a:t>“</a:t>
            </a:r>
            <a:r>
              <a:rPr lang="pt-PT" sz="4000" spc="300" dirty="0">
                <a:latin typeface="Cooper Black" pitchFamily="18" charset="0"/>
              </a:rPr>
              <a:t>FIPINHO</a:t>
            </a:r>
            <a:r>
              <a:rPr lang="pt-PT" sz="4000" spc="300" dirty="0"/>
              <a:t>”</a:t>
            </a:r>
            <a:endParaRPr lang="pt-PT" sz="4000" dirty="0"/>
          </a:p>
        </p:txBody>
      </p:sp>
      <p:sp>
        <p:nvSpPr>
          <p:cNvPr id="4" name="Rectângulo arredondado 3"/>
          <p:cNvSpPr/>
          <p:nvPr/>
        </p:nvSpPr>
        <p:spPr>
          <a:xfrm>
            <a:off x="798797" y="620687"/>
            <a:ext cx="666750" cy="65909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3240000"/>
            <a:ext cx="57150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4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Depois mergulhamos de cabeça no material…..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sz="4000" spc="300" dirty="0"/>
              <a:t> </a:t>
            </a:r>
            <a:r>
              <a:rPr lang="pt-PT" sz="4000" spc="300" dirty="0" err="1">
                <a:latin typeface="Cooper Black" pitchFamily="18" charset="0"/>
              </a:rPr>
              <a:t>roboOLA</a:t>
            </a:r>
            <a:r>
              <a:rPr lang="pt-PT" sz="4000" spc="300" dirty="0"/>
              <a:t>: um robot amigo</a:t>
            </a:r>
            <a:br>
              <a:rPr lang="pt-PT" sz="4000" spc="300" dirty="0"/>
            </a:br>
            <a:r>
              <a:rPr lang="pt-PT" sz="3100" spc="300" dirty="0"/>
              <a:t>rebatizado de </a:t>
            </a:r>
            <a:r>
              <a:rPr lang="pt-PT" sz="4000" spc="300" dirty="0"/>
              <a:t>“</a:t>
            </a:r>
            <a:r>
              <a:rPr lang="pt-PT" sz="4000" spc="300" dirty="0">
                <a:latin typeface="Cooper Black" pitchFamily="18" charset="0"/>
              </a:rPr>
              <a:t>FIPINHO</a:t>
            </a:r>
            <a:r>
              <a:rPr lang="pt-PT" sz="4000" spc="300" dirty="0"/>
              <a:t>”</a:t>
            </a:r>
            <a:endParaRPr lang="pt-PT" sz="4000" dirty="0"/>
          </a:p>
        </p:txBody>
      </p:sp>
      <p:sp>
        <p:nvSpPr>
          <p:cNvPr id="4" name="Rectângulo arredondado 3"/>
          <p:cNvSpPr/>
          <p:nvPr/>
        </p:nvSpPr>
        <p:spPr>
          <a:xfrm>
            <a:off x="798797" y="620687"/>
            <a:ext cx="666750" cy="65909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3240000"/>
            <a:ext cx="57150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0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872067" y="2348879"/>
            <a:ext cx="7408333" cy="4608513"/>
          </a:xfrm>
        </p:spPr>
        <p:txBody>
          <a:bodyPr/>
          <a:lstStyle/>
          <a:p>
            <a:r>
              <a:rPr lang="pt-PT" dirty="0" smtClean="0"/>
              <a:t>A primeira coisa foi ver umas rodas a rolar… Não esquecer: As rodas tem de ter polaridade invertida. Senão o carro anda em círculos </a:t>
            </a:r>
            <a:r>
              <a:rPr lang="pt-PT" dirty="0" smtClean="0">
                <a:sym typeface="Wingdings" pitchFamily="2" charset="2"/>
              </a:rPr>
              <a:t>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sz="4000" spc="300" dirty="0"/>
              <a:t> </a:t>
            </a:r>
            <a:r>
              <a:rPr lang="pt-PT" sz="4000" spc="300" dirty="0" err="1">
                <a:latin typeface="Cooper Black" pitchFamily="18" charset="0"/>
              </a:rPr>
              <a:t>roboOLA</a:t>
            </a:r>
            <a:r>
              <a:rPr lang="pt-PT" sz="4000" spc="300" dirty="0"/>
              <a:t>: um robot amigo</a:t>
            </a:r>
            <a:br>
              <a:rPr lang="pt-PT" sz="4000" spc="300" dirty="0"/>
            </a:br>
            <a:r>
              <a:rPr lang="pt-PT" sz="3100" spc="300" dirty="0"/>
              <a:t>rebatizado de </a:t>
            </a:r>
            <a:r>
              <a:rPr lang="pt-PT" sz="4000" spc="300" dirty="0"/>
              <a:t>“</a:t>
            </a:r>
            <a:r>
              <a:rPr lang="pt-PT" sz="4000" spc="300" dirty="0">
                <a:latin typeface="Cooper Black" pitchFamily="18" charset="0"/>
              </a:rPr>
              <a:t>FIPINHO</a:t>
            </a:r>
            <a:r>
              <a:rPr lang="pt-PT" sz="4000" spc="300" dirty="0"/>
              <a:t>”</a:t>
            </a:r>
            <a:endParaRPr lang="pt-PT" sz="4000" dirty="0"/>
          </a:p>
        </p:txBody>
      </p:sp>
      <p:sp>
        <p:nvSpPr>
          <p:cNvPr id="4" name="Rectângulo arredondado 3"/>
          <p:cNvSpPr/>
          <p:nvPr/>
        </p:nvSpPr>
        <p:spPr>
          <a:xfrm>
            <a:off x="798797" y="620687"/>
            <a:ext cx="666750" cy="65909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99" y="3521918"/>
            <a:ext cx="5715002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00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872067" y="2675467"/>
            <a:ext cx="7876397" cy="3450696"/>
          </a:xfrm>
        </p:spPr>
        <p:txBody>
          <a:bodyPr/>
          <a:lstStyle/>
          <a:p>
            <a:r>
              <a:rPr lang="pt-PT" dirty="0" smtClean="0"/>
              <a:t>O </a:t>
            </a:r>
            <a:r>
              <a:rPr lang="pt-PT" dirty="0" err="1" smtClean="0"/>
              <a:t>setup</a:t>
            </a:r>
            <a:r>
              <a:rPr lang="pt-PT" dirty="0" smtClean="0"/>
              <a:t> inicial…. Falta um chassi… Um </a:t>
            </a:r>
            <a:r>
              <a:rPr lang="pt-PT" i="1" dirty="0" smtClean="0"/>
              <a:t>tupperware</a:t>
            </a:r>
            <a:r>
              <a:rPr lang="pt-PT" dirty="0" smtClean="0"/>
              <a:t>?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sz="4000" spc="300" dirty="0"/>
              <a:t> </a:t>
            </a:r>
            <a:r>
              <a:rPr lang="pt-PT" sz="4000" spc="300" dirty="0" err="1">
                <a:latin typeface="Cooper Black" pitchFamily="18" charset="0"/>
              </a:rPr>
              <a:t>roboOLA</a:t>
            </a:r>
            <a:r>
              <a:rPr lang="pt-PT" sz="4000" spc="300" dirty="0"/>
              <a:t>: um robot amigo</a:t>
            </a:r>
            <a:br>
              <a:rPr lang="pt-PT" sz="4000" spc="300" dirty="0"/>
            </a:br>
            <a:r>
              <a:rPr lang="pt-PT" sz="3100" spc="300" dirty="0"/>
              <a:t>rebatizado de </a:t>
            </a:r>
            <a:r>
              <a:rPr lang="pt-PT" sz="4000" spc="300" dirty="0"/>
              <a:t>“</a:t>
            </a:r>
            <a:r>
              <a:rPr lang="pt-PT" sz="4000" spc="300" dirty="0">
                <a:latin typeface="Cooper Black" pitchFamily="18" charset="0"/>
              </a:rPr>
              <a:t>FIPINHO</a:t>
            </a:r>
            <a:r>
              <a:rPr lang="pt-PT" sz="4000" spc="300" dirty="0"/>
              <a:t>”</a:t>
            </a:r>
            <a:endParaRPr lang="pt-PT" sz="4000" dirty="0"/>
          </a:p>
        </p:txBody>
      </p:sp>
      <p:sp>
        <p:nvSpPr>
          <p:cNvPr id="4" name="Rectângulo arredondado 3"/>
          <p:cNvSpPr/>
          <p:nvPr/>
        </p:nvSpPr>
        <p:spPr>
          <a:xfrm>
            <a:off x="798797" y="620687"/>
            <a:ext cx="666750" cy="65909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3240000"/>
            <a:ext cx="57150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8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i="1" dirty="0" err="1" smtClean="0"/>
              <a:t>Et</a:t>
            </a:r>
            <a:r>
              <a:rPr lang="pt-PT" i="1" dirty="0" smtClean="0"/>
              <a:t> </a:t>
            </a:r>
            <a:r>
              <a:rPr lang="pt-PT" i="1" dirty="0" err="1" smtClean="0"/>
              <a:t>voilá</a:t>
            </a:r>
            <a:r>
              <a:rPr lang="pt-PT" dirty="0" smtClean="0"/>
              <a:t>: o primeiro bólide…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sz="4000" spc="300" dirty="0"/>
              <a:t> </a:t>
            </a:r>
            <a:r>
              <a:rPr lang="pt-PT" sz="4000" spc="300" dirty="0" err="1">
                <a:latin typeface="Cooper Black" pitchFamily="18" charset="0"/>
              </a:rPr>
              <a:t>roboOLA</a:t>
            </a:r>
            <a:r>
              <a:rPr lang="pt-PT" sz="4000" spc="300" dirty="0"/>
              <a:t>: um robot amigo</a:t>
            </a:r>
            <a:br>
              <a:rPr lang="pt-PT" sz="4000" spc="300" dirty="0"/>
            </a:br>
            <a:r>
              <a:rPr lang="pt-PT" sz="3100" spc="300" dirty="0"/>
              <a:t>rebatizado de </a:t>
            </a:r>
            <a:r>
              <a:rPr lang="pt-PT" sz="4000" spc="300" dirty="0"/>
              <a:t>“</a:t>
            </a:r>
            <a:r>
              <a:rPr lang="pt-PT" sz="4000" spc="300" dirty="0">
                <a:latin typeface="Cooper Black" pitchFamily="18" charset="0"/>
              </a:rPr>
              <a:t>FIPINHO</a:t>
            </a:r>
            <a:r>
              <a:rPr lang="pt-PT" sz="4000" spc="300" dirty="0"/>
              <a:t>”</a:t>
            </a:r>
            <a:endParaRPr lang="pt-PT" sz="4000" dirty="0"/>
          </a:p>
        </p:txBody>
      </p:sp>
      <p:sp>
        <p:nvSpPr>
          <p:cNvPr id="4" name="Rectângulo arredondado 3"/>
          <p:cNvSpPr/>
          <p:nvPr/>
        </p:nvSpPr>
        <p:spPr>
          <a:xfrm>
            <a:off x="798797" y="620687"/>
            <a:ext cx="666750" cy="65909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3240000"/>
            <a:ext cx="57150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872067" y="2675467"/>
            <a:ext cx="7948405" cy="3450696"/>
          </a:xfrm>
        </p:spPr>
        <p:txBody>
          <a:bodyPr/>
          <a:lstStyle/>
          <a:p>
            <a:r>
              <a:rPr lang="pt-PT" dirty="0" smtClean="0"/>
              <a:t>Vamos melhorar o desenho e surge então o </a:t>
            </a:r>
            <a:r>
              <a:rPr lang="pt-PT" dirty="0" err="1" smtClean="0"/>
              <a:t>roboola</a:t>
            </a:r>
            <a:r>
              <a:rPr lang="pt-PT" dirty="0" smtClean="0"/>
              <a:t> 2.0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sz="4000" spc="300" dirty="0"/>
              <a:t> </a:t>
            </a:r>
            <a:r>
              <a:rPr lang="pt-PT" sz="4000" spc="300" dirty="0" err="1">
                <a:latin typeface="Cooper Black" pitchFamily="18" charset="0"/>
              </a:rPr>
              <a:t>roboOLA</a:t>
            </a:r>
            <a:r>
              <a:rPr lang="pt-PT" sz="4000" spc="300" dirty="0"/>
              <a:t>: um robot amigo</a:t>
            </a:r>
            <a:br>
              <a:rPr lang="pt-PT" sz="4000" spc="300" dirty="0"/>
            </a:br>
            <a:r>
              <a:rPr lang="pt-PT" sz="3100" spc="300" dirty="0"/>
              <a:t>rebatizado de </a:t>
            </a:r>
            <a:r>
              <a:rPr lang="pt-PT" sz="4000" spc="300" dirty="0"/>
              <a:t>“</a:t>
            </a:r>
            <a:r>
              <a:rPr lang="pt-PT" sz="4000" spc="300" dirty="0">
                <a:latin typeface="Cooper Black" pitchFamily="18" charset="0"/>
              </a:rPr>
              <a:t>FIPINHO</a:t>
            </a:r>
            <a:r>
              <a:rPr lang="pt-PT" sz="4000" spc="300" dirty="0"/>
              <a:t>”</a:t>
            </a:r>
            <a:endParaRPr lang="pt-PT" sz="4000" dirty="0"/>
          </a:p>
        </p:txBody>
      </p:sp>
      <p:sp>
        <p:nvSpPr>
          <p:cNvPr id="4" name="Rectângulo arredondado 3"/>
          <p:cNvSpPr/>
          <p:nvPr/>
        </p:nvSpPr>
        <p:spPr>
          <a:xfrm>
            <a:off x="798797" y="620687"/>
            <a:ext cx="666750" cy="65909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3240000"/>
            <a:ext cx="57150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45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/>
          <a:lstStyle/>
          <a:p>
            <a:r>
              <a:rPr lang="pt-PT" dirty="0" smtClean="0"/>
              <a:t>Baterias…… quem tem um </a:t>
            </a:r>
            <a:r>
              <a:rPr lang="pt-PT" i="1" dirty="0" err="1" smtClean="0"/>
              <a:t>powebank</a:t>
            </a:r>
            <a:r>
              <a:rPr lang="pt-PT" dirty="0" smtClean="0"/>
              <a:t>? Não chega a Viana…. Mas fica perto….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sz="4000" spc="300" dirty="0"/>
              <a:t> </a:t>
            </a:r>
            <a:r>
              <a:rPr lang="pt-PT" sz="4000" spc="300" dirty="0" err="1">
                <a:latin typeface="Cooper Black" pitchFamily="18" charset="0"/>
              </a:rPr>
              <a:t>roboOLA</a:t>
            </a:r>
            <a:r>
              <a:rPr lang="pt-PT" sz="4000" spc="300" dirty="0"/>
              <a:t>: um robot amigo</a:t>
            </a:r>
            <a:br>
              <a:rPr lang="pt-PT" sz="4000" spc="300" dirty="0"/>
            </a:br>
            <a:r>
              <a:rPr lang="pt-PT" sz="3100" spc="300" dirty="0"/>
              <a:t>rebatizado de </a:t>
            </a:r>
            <a:r>
              <a:rPr lang="pt-PT" sz="4000" spc="300" dirty="0"/>
              <a:t>“</a:t>
            </a:r>
            <a:r>
              <a:rPr lang="pt-PT" sz="4000" spc="300" dirty="0">
                <a:latin typeface="Cooper Black" pitchFamily="18" charset="0"/>
              </a:rPr>
              <a:t>FIPINHO</a:t>
            </a:r>
            <a:r>
              <a:rPr lang="pt-PT" sz="4000" spc="300" dirty="0"/>
              <a:t>”</a:t>
            </a:r>
            <a:endParaRPr lang="pt-PT" sz="4000" dirty="0"/>
          </a:p>
        </p:txBody>
      </p:sp>
      <p:sp>
        <p:nvSpPr>
          <p:cNvPr id="4" name="Rectângulo arredondado 3"/>
          <p:cNvSpPr/>
          <p:nvPr/>
        </p:nvSpPr>
        <p:spPr>
          <a:xfrm>
            <a:off x="798797" y="620687"/>
            <a:ext cx="666750" cy="65909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3240000"/>
            <a:ext cx="57150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10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/>
          <a:lstStyle/>
          <a:p>
            <a:r>
              <a:rPr lang="pt-PT" dirty="0" smtClean="0"/>
              <a:t>Vamos agora “</a:t>
            </a:r>
            <a:r>
              <a:rPr lang="pt-PT" i="1" dirty="0" smtClean="0"/>
              <a:t>tratar</a:t>
            </a:r>
            <a:r>
              <a:rPr lang="pt-PT" dirty="0" smtClean="0"/>
              <a:t>” do </a:t>
            </a:r>
            <a:r>
              <a:rPr lang="pt-PT" dirty="0" err="1"/>
              <a:t>R</a:t>
            </a:r>
            <a:r>
              <a:rPr lang="pt-PT" dirty="0" err="1" smtClean="0"/>
              <a:t>aspberry</a:t>
            </a:r>
            <a:r>
              <a:rPr lang="pt-PT" dirty="0" smtClean="0"/>
              <a:t> Pi .. Já estava a ficar com ciúmes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sz="4000" spc="300" dirty="0"/>
              <a:t> </a:t>
            </a:r>
            <a:r>
              <a:rPr lang="pt-PT" sz="4000" spc="300" dirty="0" err="1">
                <a:latin typeface="Cooper Black" pitchFamily="18" charset="0"/>
              </a:rPr>
              <a:t>roboOLA</a:t>
            </a:r>
            <a:r>
              <a:rPr lang="pt-PT" sz="4000" spc="300" dirty="0"/>
              <a:t>: um robot amigo</a:t>
            </a:r>
            <a:br>
              <a:rPr lang="pt-PT" sz="4000" spc="300" dirty="0"/>
            </a:br>
            <a:r>
              <a:rPr lang="pt-PT" sz="3100" spc="300" dirty="0"/>
              <a:t>rebatizado de </a:t>
            </a:r>
            <a:r>
              <a:rPr lang="pt-PT" sz="4000" spc="300" dirty="0"/>
              <a:t>“</a:t>
            </a:r>
            <a:r>
              <a:rPr lang="pt-PT" sz="4000" spc="300" dirty="0">
                <a:latin typeface="Cooper Black" pitchFamily="18" charset="0"/>
              </a:rPr>
              <a:t>FIPINHO</a:t>
            </a:r>
            <a:r>
              <a:rPr lang="pt-PT" sz="4000" spc="300" dirty="0"/>
              <a:t>”</a:t>
            </a:r>
            <a:endParaRPr lang="pt-PT" sz="4000" dirty="0"/>
          </a:p>
        </p:txBody>
      </p:sp>
      <p:sp>
        <p:nvSpPr>
          <p:cNvPr id="4" name="Rectângulo arredondado 3"/>
          <p:cNvSpPr/>
          <p:nvPr/>
        </p:nvSpPr>
        <p:spPr>
          <a:xfrm>
            <a:off x="798797" y="620687"/>
            <a:ext cx="666750" cy="65909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3240000"/>
            <a:ext cx="57150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8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/>
          <a:lstStyle/>
          <a:p>
            <a:r>
              <a:rPr lang="pt-PT" dirty="0" smtClean="0"/>
              <a:t>O Ivan ficou admirado…. Um computador completo numa placa pequena, com “</a:t>
            </a:r>
            <a:r>
              <a:rPr lang="pt-PT" i="1" dirty="0" smtClean="0"/>
              <a:t>sonoro</a:t>
            </a:r>
            <a:r>
              <a:rPr lang="pt-PT" dirty="0" smtClean="0"/>
              <a:t>” e tudo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sz="4000" spc="300" dirty="0"/>
              <a:t> </a:t>
            </a:r>
            <a:r>
              <a:rPr lang="pt-PT" sz="4000" spc="300" dirty="0" err="1">
                <a:latin typeface="Cooper Black" pitchFamily="18" charset="0"/>
              </a:rPr>
              <a:t>roboOLA</a:t>
            </a:r>
            <a:r>
              <a:rPr lang="pt-PT" sz="4000" spc="300" dirty="0"/>
              <a:t>: um robot amigo</a:t>
            </a:r>
            <a:br>
              <a:rPr lang="pt-PT" sz="4000" spc="300" dirty="0"/>
            </a:br>
            <a:r>
              <a:rPr lang="pt-PT" sz="3100" spc="300" dirty="0"/>
              <a:t>rebatizado de </a:t>
            </a:r>
            <a:r>
              <a:rPr lang="pt-PT" sz="4000" spc="300" dirty="0"/>
              <a:t>“</a:t>
            </a:r>
            <a:r>
              <a:rPr lang="pt-PT" sz="4000" spc="300" dirty="0">
                <a:latin typeface="Cooper Black" pitchFamily="18" charset="0"/>
              </a:rPr>
              <a:t>FIPINHO</a:t>
            </a:r>
            <a:r>
              <a:rPr lang="pt-PT" sz="4000" spc="300" dirty="0"/>
              <a:t>”</a:t>
            </a:r>
            <a:endParaRPr lang="pt-PT" sz="4000" dirty="0"/>
          </a:p>
        </p:txBody>
      </p:sp>
      <p:sp>
        <p:nvSpPr>
          <p:cNvPr id="4" name="Rectângulo arredondado 3"/>
          <p:cNvSpPr/>
          <p:nvPr/>
        </p:nvSpPr>
        <p:spPr>
          <a:xfrm>
            <a:off x="798797" y="620687"/>
            <a:ext cx="666750" cy="65909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3240000"/>
            <a:ext cx="57150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82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4182534"/>
          </a:xfrm>
        </p:spPr>
        <p:txBody>
          <a:bodyPr>
            <a:normAutofit lnSpcReduction="10000"/>
          </a:bodyPr>
          <a:lstStyle/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r>
              <a:rPr lang="pt-PT" sz="3600" dirty="0" smtClean="0"/>
              <a:t>Autistas a programar um robô</a:t>
            </a:r>
          </a:p>
          <a:p>
            <a:pPr algn="r"/>
            <a:r>
              <a:rPr lang="pt-PT" sz="3600" dirty="0" smtClean="0"/>
              <a:t>… </a:t>
            </a:r>
            <a:r>
              <a:rPr lang="pt-PT" sz="3600" dirty="0" err="1" smtClean="0"/>
              <a:t>hummmmmm</a:t>
            </a:r>
            <a:endParaRPr lang="pt-PT" sz="3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sz="4000" spc="300" dirty="0"/>
              <a:t> </a:t>
            </a:r>
            <a:r>
              <a:rPr lang="pt-PT" sz="4000" spc="300" dirty="0" err="1">
                <a:latin typeface="Cooper Black" pitchFamily="18" charset="0"/>
              </a:rPr>
              <a:t>roboOLA</a:t>
            </a:r>
            <a:r>
              <a:rPr lang="pt-PT" sz="4000" spc="300" dirty="0"/>
              <a:t>: um robot amigo</a:t>
            </a:r>
            <a:br>
              <a:rPr lang="pt-PT" sz="4000" spc="300" dirty="0"/>
            </a:br>
            <a:r>
              <a:rPr lang="pt-PT" sz="3100" spc="300" dirty="0"/>
              <a:t>rebatizado de </a:t>
            </a:r>
            <a:r>
              <a:rPr lang="pt-PT" sz="4000" spc="300" dirty="0"/>
              <a:t>“</a:t>
            </a:r>
            <a:r>
              <a:rPr lang="pt-PT" sz="4000" spc="300" dirty="0">
                <a:latin typeface="Cooper Black" pitchFamily="18" charset="0"/>
              </a:rPr>
              <a:t>FIPINHO</a:t>
            </a:r>
            <a:r>
              <a:rPr lang="pt-PT" sz="4000" spc="300" dirty="0"/>
              <a:t>”</a:t>
            </a:r>
            <a:endParaRPr lang="pt-PT" sz="4000" dirty="0"/>
          </a:p>
        </p:txBody>
      </p:sp>
      <p:sp>
        <p:nvSpPr>
          <p:cNvPr id="4" name="Rectângulo arredondado 3"/>
          <p:cNvSpPr/>
          <p:nvPr/>
        </p:nvSpPr>
        <p:spPr>
          <a:xfrm>
            <a:off x="798797" y="620687"/>
            <a:ext cx="666750" cy="65909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Picture 1" descr="G:\00-roboOLA\FILIDIO-PINHO-2016-2017\FIPINHO-2016-2017-RELATORIO\imagens\suporte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0928"/>
            <a:ext cx="27813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sultado de imagem para proble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980000"/>
            <a:ext cx="2536878" cy="253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ruzada 8"/>
          <p:cNvSpPr/>
          <p:nvPr/>
        </p:nvSpPr>
        <p:spPr>
          <a:xfrm>
            <a:off x="4598838" y="4480950"/>
            <a:ext cx="1080120" cy="108012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122" name="Picture 2" descr="G:\00-roboOLA\FILIDIO-PINHO-2016-2017\FIPINHO-2016-2017-RELATORIO\imagens\Autism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954" y="3152670"/>
            <a:ext cx="1487188" cy="24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51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/>
          <a:lstStyle/>
          <a:p>
            <a:r>
              <a:rPr lang="pt-PT" dirty="0" smtClean="0"/>
              <a:t>Versão experimental da interface web….</a:t>
            </a:r>
          </a:p>
          <a:p>
            <a:r>
              <a:rPr lang="pt-PT" dirty="0" smtClean="0"/>
              <a:t>Simples e eficaz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sz="4000" spc="300" dirty="0"/>
              <a:t> </a:t>
            </a:r>
            <a:r>
              <a:rPr lang="pt-PT" sz="4000" spc="300" dirty="0" err="1">
                <a:latin typeface="Cooper Black" pitchFamily="18" charset="0"/>
              </a:rPr>
              <a:t>roboOLA</a:t>
            </a:r>
            <a:r>
              <a:rPr lang="pt-PT" sz="4000" spc="300" dirty="0"/>
              <a:t>: um robot amigo</a:t>
            </a:r>
            <a:br>
              <a:rPr lang="pt-PT" sz="4000" spc="300" dirty="0"/>
            </a:br>
            <a:r>
              <a:rPr lang="pt-PT" sz="3100" spc="300" dirty="0"/>
              <a:t>rebatizado de </a:t>
            </a:r>
            <a:r>
              <a:rPr lang="pt-PT" sz="4000" spc="300" dirty="0"/>
              <a:t>“</a:t>
            </a:r>
            <a:r>
              <a:rPr lang="pt-PT" sz="4000" spc="300" dirty="0">
                <a:latin typeface="Cooper Black" pitchFamily="18" charset="0"/>
              </a:rPr>
              <a:t>FIPINHO</a:t>
            </a:r>
            <a:r>
              <a:rPr lang="pt-PT" sz="4000" spc="300" dirty="0"/>
              <a:t>”</a:t>
            </a:r>
            <a:endParaRPr lang="pt-PT" sz="4000" dirty="0"/>
          </a:p>
        </p:txBody>
      </p:sp>
      <p:sp>
        <p:nvSpPr>
          <p:cNvPr id="4" name="Rectângulo arredondado 3"/>
          <p:cNvSpPr/>
          <p:nvPr/>
        </p:nvSpPr>
        <p:spPr>
          <a:xfrm>
            <a:off x="798797" y="620687"/>
            <a:ext cx="666750" cy="65909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6" y="3789040"/>
            <a:ext cx="7769761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3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/>
          <a:lstStyle/>
          <a:p>
            <a:r>
              <a:rPr lang="pt-PT" dirty="0" smtClean="0"/>
              <a:t>Estamos agora na fase final: assemblagem vários sistemas: </a:t>
            </a:r>
            <a:r>
              <a:rPr lang="pt-PT" dirty="0" err="1" smtClean="0"/>
              <a:t>Arduino</a:t>
            </a:r>
            <a:r>
              <a:rPr lang="pt-PT" dirty="0" smtClean="0"/>
              <a:t>, motores, rede </a:t>
            </a:r>
            <a:r>
              <a:rPr lang="pt-PT" dirty="0" err="1" smtClean="0"/>
              <a:t>wifi</a:t>
            </a:r>
            <a:r>
              <a:rPr lang="pt-PT" dirty="0" smtClean="0"/>
              <a:t> e </a:t>
            </a:r>
            <a:r>
              <a:rPr lang="pt-PT" dirty="0" err="1" smtClean="0"/>
              <a:t>Raspberry</a:t>
            </a:r>
            <a:r>
              <a:rPr lang="pt-PT" dirty="0" smtClean="0"/>
              <a:t> Pi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sz="4000" spc="300" dirty="0"/>
              <a:t> </a:t>
            </a:r>
            <a:r>
              <a:rPr lang="pt-PT" sz="4000" spc="300" dirty="0" err="1">
                <a:latin typeface="Cooper Black" pitchFamily="18" charset="0"/>
              </a:rPr>
              <a:t>roboOLA</a:t>
            </a:r>
            <a:r>
              <a:rPr lang="pt-PT" sz="4000" spc="300" dirty="0"/>
              <a:t>: um robot amigo</a:t>
            </a:r>
            <a:br>
              <a:rPr lang="pt-PT" sz="4000" spc="300" dirty="0"/>
            </a:br>
            <a:r>
              <a:rPr lang="pt-PT" sz="3100" spc="300" dirty="0"/>
              <a:t>rebatizado de </a:t>
            </a:r>
            <a:r>
              <a:rPr lang="pt-PT" sz="4000" spc="300" dirty="0"/>
              <a:t>“</a:t>
            </a:r>
            <a:r>
              <a:rPr lang="pt-PT" sz="4000" spc="300" dirty="0">
                <a:latin typeface="Cooper Black" pitchFamily="18" charset="0"/>
              </a:rPr>
              <a:t>FIPINHO</a:t>
            </a:r>
            <a:r>
              <a:rPr lang="pt-PT" sz="4000" spc="300" dirty="0"/>
              <a:t>”</a:t>
            </a:r>
            <a:endParaRPr lang="pt-PT" sz="4000" dirty="0"/>
          </a:p>
        </p:txBody>
      </p:sp>
      <p:sp>
        <p:nvSpPr>
          <p:cNvPr id="4" name="Rectângulo arredondado 3"/>
          <p:cNvSpPr/>
          <p:nvPr/>
        </p:nvSpPr>
        <p:spPr>
          <a:xfrm>
            <a:off x="798797" y="620687"/>
            <a:ext cx="666750" cy="65909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3240000"/>
            <a:ext cx="57150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1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Nos próximos dias o projeto vai estar a “</a:t>
            </a:r>
            <a:r>
              <a:rPr lang="pt-PT" i="1" dirty="0" smtClean="0"/>
              <a:t>bombar</a:t>
            </a:r>
            <a:r>
              <a:rPr lang="pt-PT" dirty="0" smtClean="0"/>
              <a:t>”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sz="4000" spc="300" dirty="0"/>
              <a:t> </a:t>
            </a:r>
            <a:r>
              <a:rPr lang="pt-PT" sz="4000" spc="300" dirty="0" err="1">
                <a:latin typeface="Cooper Black" pitchFamily="18" charset="0"/>
              </a:rPr>
              <a:t>roboOLA</a:t>
            </a:r>
            <a:r>
              <a:rPr lang="pt-PT" sz="4000" spc="300" dirty="0"/>
              <a:t>: um robot amigo</a:t>
            </a:r>
            <a:br>
              <a:rPr lang="pt-PT" sz="4000" spc="300" dirty="0"/>
            </a:br>
            <a:r>
              <a:rPr lang="pt-PT" sz="3100" spc="300" dirty="0"/>
              <a:t>rebatizado de </a:t>
            </a:r>
            <a:r>
              <a:rPr lang="pt-PT" sz="4000" spc="300" dirty="0"/>
              <a:t>“</a:t>
            </a:r>
            <a:r>
              <a:rPr lang="pt-PT" sz="4000" spc="300" dirty="0">
                <a:latin typeface="Cooper Black" pitchFamily="18" charset="0"/>
              </a:rPr>
              <a:t>FIPINHO</a:t>
            </a:r>
            <a:r>
              <a:rPr lang="pt-PT" sz="4000" spc="300" dirty="0"/>
              <a:t>”</a:t>
            </a:r>
            <a:endParaRPr lang="pt-PT" sz="4000" dirty="0"/>
          </a:p>
        </p:txBody>
      </p:sp>
      <p:sp>
        <p:nvSpPr>
          <p:cNvPr id="4" name="Rectângulo arredondado 3"/>
          <p:cNvSpPr/>
          <p:nvPr/>
        </p:nvSpPr>
        <p:spPr>
          <a:xfrm>
            <a:off x="798797" y="620687"/>
            <a:ext cx="666750" cy="65909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3240000"/>
            <a:ext cx="57150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5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Controlado pelo </a:t>
            </a:r>
            <a:r>
              <a:rPr lang="pt-PT" dirty="0" err="1" smtClean="0"/>
              <a:t>smartphone</a:t>
            </a:r>
            <a:r>
              <a:rPr lang="pt-PT" dirty="0" smtClean="0"/>
              <a:t>, </a:t>
            </a:r>
            <a:r>
              <a:rPr lang="pt-PT" dirty="0" err="1" smtClean="0"/>
              <a:t>tablet</a:t>
            </a:r>
            <a:r>
              <a:rPr lang="pt-PT" dirty="0" smtClean="0"/>
              <a:t> … </a:t>
            </a:r>
            <a:r>
              <a:rPr lang="pt-PT" i="1" dirty="0" err="1" smtClean="0"/>
              <a:t>whatever</a:t>
            </a:r>
            <a:r>
              <a:rPr lang="pt-PT" dirty="0" smtClean="0"/>
              <a:t>….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sz="4000" spc="300" dirty="0"/>
              <a:t> </a:t>
            </a:r>
            <a:r>
              <a:rPr lang="pt-PT" sz="4000" spc="300" dirty="0" err="1">
                <a:latin typeface="Cooper Black" pitchFamily="18" charset="0"/>
              </a:rPr>
              <a:t>roboOLA</a:t>
            </a:r>
            <a:r>
              <a:rPr lang="pt-PT" sz="4000" spc="300" dirty="0"/>
              <a:t>: um robot amigo</a:t>
            </a:r>
            <a:br>
              <a:rPr lang="pt-PT" sz="4000" spc="300" dirty="0"/>
            </a:br>
            <a:r>
              <a:rPr lang="pt-PT" sz="3100" spc="300" dirty="0"/>
              <a:t>rebatizado de </a:t>
            </a:r>
            <a:r>
              <a:rPr lang="pt-PT" sz="4000" spc="300" dirty="0"/>
              <a:t>“</a:t>
            </a:r>
            <a:r>
              <a:rPr lang="pt-PT" sz="4000" spc="300" dirty="0">
                <a:latin typeface="Cooper Black" pitchFamily="18" charset="0"/>
              </a:rPr>
              <a:t>FIPINHO</a:t>
            </a:r>
            <a:r>
              <a:rPr lang="pt-PT" sz="4000" spc="300" dirty="0"/>
              <a:t>”</a:t>
            </a:r>
            <a:endParaRPr lang="pt-PT" sz="4000" dirty="0"/>
          </a:p>
        </p:txBody>
      </p:sp>
      <p:sp>
        <p:nvSpPr>
          <p:cNvPr id="4" name="Rectângulo arredondado 3"/>
          <p:cNvSpPr/>
          <p:nvPr/>
        </p:nvSpPr>
        <p:spPr>
          <a:xfrm>
            <a:off x="798797" y="620687"/>
            <a:ext cx="666750" cy="65909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3240000"/>
            <a:ext cx="57150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2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/>
          <a:lstStyle/>
          <a:p>
            <a:r>
              <a:rPr lang="pt-PT" dirty="0" smtClean="0"/>
              <a:t>Sugestão </a:t>
            </a:r>
            <a:r>
              <a:rPr lang="pt-PT" smtClean="0"/>
              <a:t>dos </a:t>
            </a:r>
            <a:r>
              <a:rPr lang="pt-PT" smtClean="0"/>
              <a:t>alunos</a:t>
            </a:r>
            <a:r>
              <a:rPr lang="pt-PT" dirty="0" smtClean="0"/>
              <a:t>:</a:t>
            </a:r>
          </a:p>
          <a:p>
            <a:pPr lvl="1"/>
            <a:r>
              <a:rPr lang="pt-PT" dirty="0" smtClean="0"/>
              <a:t>Se o robô é patrocinado pela Fundação Ilídio Pinho</a:t>
            </a:r>
          </a:p>
          <a:p>
            <a:pPr lvl="1"/>
            <a:r>
              <a:rPr lang="pt-PT" dirty="0" smtClean="0"/>
              <a:t>Porque não o rebatizamos de :</a:t>
            </a:r>
          </a:p>
          <a:p>
            <a:pPr marL="301943" lvl="1" indent="0">
              <a:buNone/>
            </a:pPr>
            <a:r>
              <a:rPr lang="pt-PT" sz="6600" dirty="0" smtClean="0">
                <a:solidFill>
                  <a:srgbClr val="0070C0"/>
                </a:solidFill>
                <a:latin typeface="Cooper Black" pitchFamily="18" charset="0"/>
                <a:cs typeface="Aharoni" pitchFamily="2" charset="-79"/>
              </a:rPr>
              <a:t>       </a:t>
            </a:r>
            <a:r>
              <a:rPr lang="pt-PT" sz="6600" dirty="0" err="1" smtClean="0">
                <a:solidFill>
                  <a:srgbClr val="0070C0"/>
                </a:solidFill>
                <a:latin typeface="Cooper Black" pitchFamily="18" charset="0"/>
                <a:cs typeface="Aharoni" pitchFamily="2" charset="-79"/>
              </a:rPr>
              <a:t>F</a:t>
            </a:r>
            <a:r>
              <a:rPr lang="pt-PT" sz="6600" dirty="0" err="1" smtClean="0">
                <a:latin typeface="Cooper Black" pitchFamily="18" charset="0"/>
                <a:cs typeface="Aharoni" pitchFamily="2" charset="-79"/>
              </a:rPr>
              <a:t>i</a:t>
            </a:r>
            <a:r>
              <a:rPr lang="pt-PT" sz="6600" dirty="0" err="1" smtClean="0">
                <a:solidFill>
                  <a:srgbClr val="0070C0"/>
                </a:solidFill>
                <a:latin typeface="Cooper Black" pitchFamily="18" charset="0"/>
                <a:cs typeface="Aharoni" pitchFamily="2" charset="-79"/>
              </a:rPr>
              <a:t>PINHO</a:t>
            </a:r>
            <a:endParaRPr lang="pt-PT" sz="6600" dirty="0">
              <a:latin typeface="Cooper Black" pitchFamily="18" charset="0"/>
              <a:cs typeface="Aharoni" pitchFamily="2" charset="-79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sz="4000" spc="300" dirty="0"/>
              <a:t> </a:t>
            </a:r>
            <a:r>
              <a:rPr lang="pt-PT" sz="4000" spc="300" dirty="0" err="1">
                <a:latin typeface="Cooper Black" pitchFamily="18" charset="0"/>
              </a:rPr>
              <a:t>roboOLA</a:t>
            </a:r>
            <a:r>
              <a:rPr lang="pt-PT" sz="4000" spc="300" dirty="0"/>
              <a:t>: um robot amigo</a:t>
            </a:r>
            <a:br>
              <a:rPr lang="pt-PT" sz="4000" spc="300" dirty="0"/>
            </a:br>
            <a:r>
              <a:rPr lang="pt-PT" sz="3100" spc="300" dirty="0"/>
              <a:t>rebatizado de </a:t>
            </a:r>
            <a:r>
              <a:rPr lang="pt-PT" sz="4000" spc="300" dirty="0"/>
              <a:t>“</a:t>
            </a:r>
            <a:r>
              <a:rPr lang="pt-PT" sz="4000" spc="300" dirty="0">
                <a:latin typeface="Cooper Black" pitchFamily="18" charset="0"/>
              </a:rPr>
              <a:t>FIPINHO</a:t>
            </a:r>
            <a:r>
              <a:rPr lang="pt-PT" sz="4000" spc="300" dirty="0"/>
              <a:t>”</a:t>
            </a:r>
            <a:endParaRPr lang="pt-PT" sz="4000" dirty="0"/>
          </a:p>
        </p:txBody>
      </p:sp>
      <p:sp>
        <p:nvSpPr>
          <p:cNvPr id="4" name="Rectângulo arredondado 3"/>
          <p:cNvSpPr/>
          <p:nvPr/>
        </p:nvSpPr>
        <p:spPr>
          <a:xfrm>
            <a:off x="798797" y="620687"/>
            <a:ext cx="666750" cy="65909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654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>
            <a:normAutofit fontScale="77500" lnSpcReduction="20000"/>
          </a:bodyPr>
          <a:lstStyle/>
          <a:p>
            <a:r>
              <a:rPr lang="pt-PT" sz="3100" dirty="0" smtClean="0"/>
              <a:t>Os vídeos de teste e experiências estão disponíveis no blog do Clube de Programação e Robótica – </a:t>
            </a:r>
            <a:r>
              <a:rPr lang="pt-PT" sz="3100" dirty="0" err="1" smtClean="0"/>
              <a:t>roboOLA</a:t>
            </a:r>
            <a:endParaRPr lang="pt-PT" sz="3100" dirty="0" smtClean="0"/>
          </a:p>
          <a:p>
            <a:pPr marL="0" indent="0" algn="ctr">
              <a:buNone/>
            </a:pPr>
            <a:r>
              <a:rPr lang="pt-PT" dirty="0" smtClean="0">
                <a:hlinkClick r:id="rId2" action="ppaction://hlinkfile"/>
              </a:rPr>
              <a:t/>
            </a:r>
            <a:br>
              <a:rPr lang="pt-PT" dirty="0" smtClean="0">
                <a:hlinkClick r:id="rId2" action="ppaction://hlinkfile"/>
              </a:rPr>
            </a:br>
            <a:r>
              <a:rPr lang="pt-PT" dirty="0" smtClean="0">
                <a:hlinkClick r:id="rId2" action="ppaction://hlinkfile"/>
              </a:rPr>
              <a:t>roboola.escolasmontedaola.pt</a:t>
            </a:r>
            <a:endParaRPr lang="pt-PT" dirty="0" smtClean="0"/>
          </a:p>
          <a:p>
            <a:pPr marL="0" indent="0" algn="ctr">
              <a:buNone/>
            </a:pPr>
            <a:endParaRPr lang="pt-PT" dirty="0" smtClean="0"/>
          </a:p>
          <a:p>
            <a:pPr marL="0" indent="0" algn="ctr">
              <a:buNone/>
            </a:pPr>
            <a:r>
              <a:rPr lang="pt-PT" sz="1900" dirty="0" err="1" smtClean="0"/>
              <a:t>roboOLA</a:t>
            </a:r>
            <a:r>
              <a:rPr lang="pt-PT" sz="1900" dirty="0" smtClean="0"/>
              <a:t>: robot amigo </a:t>
            </a:r>
          </a:p>
          <a:p>
            <a:pPr marL="0" indent="0" algn="ctr">
              <a:buNone/>
            </a:pPr>
            <a:r>
              <a:rPr lang="pt-PT" sz="1900" dirty="0" smtClean="0"/>
              <a:t>ou </a:t>
            </a:r>
          </a:p>
          <a:p>
            <a:pPr marL="0" indent="0" algn="ctr">
              <a:buNone/>
            </a:pPr>
            <a:r>
              <a:rPr lang="pt-PT" sz="1900" dirty="0" smtClean="0"/>
              <a:t> </a:t>
            </a:r>
            <a:r>
              <a:rPr lang="pt-PT" sz="1900" dirty="0" err="1" smtClean="0"/>
              <a:t>FiPINHO</a:t>
            </a:r>
            <a:endParaRPr lang="pt-PT" sz="1900" dirty="0" smtClean="0"/>
          </a:p>
          <a:p>
            <a:endParaRPr lang="pt-PT" dirty="0"/>
          </a:p>
          <a:p>
            <a:r>
              <a:rPr lang="pt-PT" dirty="0" smtClean="0"/>
              <a:t>Em breve estará lá instruções para que outros posso aprender com a nossa experiência ou mesmo construir uma réplica…..</a:t>
            </a:r>
          </a:p>
          <a:p>
            <a:pPr marL="301943" lvl="1" indent="0" algn="r">
              <a:buNone/>
            </a:pPr>
            <a:endParaRPr lang="pt-PT" b="1" dirty="0" smtClean="0"/>
          </a:p>
          <a:p>
            <a:pPr marL="301943" lvl="1" indent="0" algn="r">
              <a:buNone/>
            </a:pPr>
            <a:r>
              <a:rPr lang="pt-PT" sz="2300" b="1" dirty="0" smtClean="0"/>
              <a:t>Open </a:t>
            </a:r>
            <a:r>
              <a:rPr lang="pt-PT" sz="2300" b="1" dirty="0" err="1" smtClean="0"/>
              <a:t>Minds</a:t>
            </a:r>
            <a:r>
              <a:rPr lang="pt-PT" sz="2300" b="1" dirty="0" smtClean="0"/>
              <a:t> ….. Open </a:t>
            </a:r>
            <a:r>
              <a:rPr lang="pt-PT" sz="2300" b="1" dirty="0" err="1" smtClean="0"/>
              <a:t>Source</a:t>
            </a:r>
            <a:endParaRPr lang="pt-PT" sz="2300" b="1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sz="4000" spc="300" dirty="0"/>
              <a:t> </a:t>
            </a:r>
            <a:r>
              <a:rPr lang="pt-PT" sz="4000" spc="300" dirty="0" err="1">
                <a:latin typeface="Cooper Black" pitchFamily="18" charset="0"/>
              </a:rPr>
              <a:t>roboOLA</a:t>
            </a:r>
            <a:r>
              <a:rPr lang="pt-PT" sz="4000" spc="300" dirty="0"/>
              <a:t>: um robot amigo</a:t>
            </a:r>
            <a:br>
              <a:rPr lang="pt-PT" sz="4000" spc="300" dirty="0"/>
            </a:br>
            <a:r>
              <a:rPr lang="pt-PT" sz="3100" spc="300" dirty="0"/>
              <a:t>rebatizado de </a:t>
            </a:r>
            <a:r>
              <a:rPr lang="pt-PT" sz="4000" spc="300" dirty="0"/>
              <a:t>“</a:t>
            </a:r>
            <a:r>
              <a:rPr lang="pt-PT" sz="4000" spc="300" dirty="0">
                <a:latin typeface="Cooper Black" pitchFamily="18" charset="0"/>
              </a:rPr>
              <a:t>FIPINHO</a:t>
            </a:r>
            <a:r>
              <a:rPr lang="pt-PT" sz="4000" spc="300" dirty="0"/>
              <a:t>”</a:t>
            </a:r>
            <a:endParaRPr lang="pt-PT" sz="4000" dirty="0"/>
          </a:p>
        </p:txBody>
      </p:sp>
      <p:sp>
        <p:nvSpPr>
          <p:cNvPr id="4" name="Rectângulo arredondado 3"/>
          <p:cNvSpPr/>
          <p:nvPr/>
        </p:nvSpPr>
        <p:spPr>
          <a:xfrm>
            <a:off x="798797" y="620687"/>
            <a:ext cx="666750" cy="659093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77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Em nome de todos os envolvidos:</a:t>
            </a:r>
          </a:p>
          <a:p>
            <a:pPr lvl="1"/>
            <a:r>
              <a:rPr lang="pt-PT" dirty="0" smtClean="0"/>
              <a:t>Obrigado pelo apoio e incentivo.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sz="4000" spc="300" dirty="0"/>
              <a:t> </a:t>
            </a:r>
            <a:r>
              <a:rPr lang="pt-PT" sz="4000" spc="300" dirty="0" err="1">
                <a:latin typeface="Cooper Black" pitchFamily="18" charset="0"/>
              </a:rPr>
              <a:t>roboOLA</a:t>
            </a:r>
            <a:r>
              <a:rPr lang="pt-PT" sz="4000" spc="300" dirty="0"/>
              <a:t>: um robot amigo</a:t>
            </a:r>
            <a:br>
              <a:rPr lang="pt-PT" sz="4000" spc="300" dirty="0"/>
            </a:br>
            <a:r>
              <a:rPr lang="pt-PT" sz="3100" spc="300" dirty="0"/>
              <a:t>rebatizado de </a:t>
            </a:r>
            <a:r>
              <a:rPr lang="pt-PT" sz="4000" spc="300" dirty="0"/>
              <a:t>“</a:t>
            </a:r>
            <a:r>
              <a:rPr lang="pt-PT" sz="4000" spc="300" dirty="0">
                <a:latin typeface="Cooper Black" pitchFamily="18" charset="0"/>
              </a:rPr>
              <a:t>FIPINHO</a:t>
            </a:r>
            <a:r>
              <a:rPr lang="pt-PT" sz="4000" spc="300" dirty="0"/>
              <a:t>”</a:t>
            </a:r>
            <a:endParaRPr lang="pt-PT" sz="4000" dirty="0"/>
          </a:p>
        </p:txBody>
      </p:sp>
      <p:sp>
        <p:nvSpPr>
          <p:cNvPr id="4" name="Rectângulo arredondado 3"/>
          <p:cNvSpPr/>
          <p:nvPr/>
        </p:nvSpPr>
        <p:spPr>
          <a:xfrm>
            <a:off x="798797" y="620687"/>
            <a:ext cx="666750" cy="65909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075" name="Picture 3" descr="G:\00-roboOLA\FILIDIO-PINHO-2016-2017\FIPINHO-2016-2017-RELATORIO\imagens\thank-yo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621" y="3376914"/>
            <a:ext cx="3326611" cy="221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00-roboOLA\FILIDIO-PINHO-2016-2017\FIPINHO-2016-2017-RELATORIO\imagens\team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19" y="3551301"/>
            <a:ext cx="3727105" cy="186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Posição de Conteúdo 1"/>
          <p:cNvSpPr txBox="1">
            <a:spLocks/>
          </p:cNvSpPr>
          <p:nvPr/>
        </p:nvSpPr>
        <p:spPr>
          <a:xfrm>
            <a:off x="1009609" y="5753880"/>
            <a:ext cx="7408333" cy="1049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dirty="0" smtClean="0">
                <a:solidFill>
                  <a:schemeClr val="tx1"/>
                </a:solidFill>
              </a:rPr>
              <a:t>Agrupamento de Escolas de Monte da Ola </a:t>
            </a:r>
          </a:p>
          <a:p>
            <a:pPr marL="0" indent="0" algn="ctr">
              <a:buNone/>
            </a:pPr>
            <a:r>
              <a:rPr lang="pt-PT" dirty="0" smtClean="0">
                <a:solidFill>
                  <a:schemeClr val="tx1"/>
                </a:solidFill>
              </a:rPr>
              <a:t>2016/2017 – 14º Edição Ciência na Escola </a:t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>Viana do Castelo</a:t>
            </a:r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800" b="1" dirty="0" smtClean="0"/>
              <a:t>Não te esqueças….</a:t>
            </a:r>
          </a:p>
          <a:p>
            <a:pPr marL="0" indent="0" algn="ctr">
              <a:buNone/>
            </a:pPr>
            <a:r>
              <a:rPr lang="pt-PT" sz="3200" b="1" dirty="0" smtClean="0"/>
              <a:t>Tens um problema?</a:t>
            </a:r>
          </a:p>
          <a:p>
            <a:pPr marL="0" indent="0" algn="ctr">
              <a:buNone/>
            </a:pPr>
            <a:r>
              <a:rPr lang="pt-PT" sz="2800" b="1" dirty="0" smtClean="0"/>
              <a:t>Mantém a calma</a:t>
            </a:r>
          </a:p>
          <a:p>
            <a:pPr marL="0" indent="0" algn="ctr">
              <a:buNone/>
            </a:pPr>
            <a:r>
              <a:rPr lang="pt-PT" sz="2800" b="1" dirty="0" smtClean="0"/>
              <a:t>Usa a imaginação</a:t>
            </a:r>
            <a:endParaRPr lang="pt-PT" sz="28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sz="4000" spc="300" dirty="0"/>
              <a:t> </a:t>
            </a:r>
            <a:r>
              <a:rPr lang="pt-PT" sz="4000" spc="300" dirty="0" err="1">
                <a:latin typeface="Cooper Black" pitchFamily="18" charset="0"/>
              </a:rPr>
              <a:t>roboOLA</a:t>
            </a:r>
            <a:r>
              <a:rPr lang="pt-PT" sz="4000" spc="300" dirty="0"/>
              <a:t>: um robot amigo</a:t>
            </a:r>
            <a:br>
              <a:rPr lang="pt-PT" sz="4000" spc="300" dirty="0"/>
            </a:br>
            <a:r>
              <a:rPr lang="pt-PT" sz="3100" spc="300" dirty="0"/>
              <a:t>rebatizado de </a:t>
            </a:r>
            <a:r>
              <a:rPr lang="pt-PT" sz="4000" spc="300" dirty="0"/>
              <a:t>“</a:t>
            </a:r>
            <a:r>
              <a:rPr lang="pt-PT" sz="4000" spc="300" dirty="0">
                <a:latin typeface="Cooper Black" pitchFamily="18" charset="0"/>
              </a:rPr>
              <a:t>FIPINHO</a:t>
            </a:r>
            <a:r>
              <a:rPr lang="pt-PT" sz="4000" spc="300" dirty="0"/>
              <a:t>”</a:t>
            </a:r>
            <a:endParaRPr lang="pt-PT" sz="4000" dirty="0"/>
          </a:p>
        </p:txBody>
      </p:sp>
      <p:sp>
        <p:nvSpPr>
          <p:cNvPr id="4" name="Rectângulo arredondado 3"/>
          <p:cNvSpPr/>
          <p:nvPr/>
        </p:nvSpPr>
        <p:spPr>
          <a:xfrm>
            <a:off x="798797" y="620687"/>
            <a:ext cx="666750" cy="65909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170" name="Picture 2" descr="G:\00-roboOLA\FILIDIO-PINHO-2016-2017\FIPINHO-2016-2017-RELATORIO\imagens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17" y="429309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:\00-roboOLA\FILIDIO-PINHO-2016-2017\FIPINHO-2016-2017-RELATORIO\imagens\repairm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140" y="4823792"/>
            <a:ext cx="2981744" cy="206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ruzada 5"/>
          <p:cNvSpPr/>
          <p:nvPr/>
        </p:nvSpPr>
        <p:spPr>
          <a:xfrm>
            <a:off x="4319972" y="4437112"/>
            <a:ext cx="720080" cy="72008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39813"/>
            <a:ext cx="2093242" cy="209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4" y="4293096"/>
            <a:ext cx="2469702" cy="184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 descr="G:\00-roboOLA\FILIDIO-PINHO-2016-2017\FIPINHO-2016-2017-RELATORIO\imagens\idei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580" y="1482993"/>
            <a:ext cx="1961248" cy="24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716878" y="2675467"/>
            <a:ext cx="5563522" cy="3450696"/>
          </a:xfrm>
        </p:spPr>
        <p:txBody>
          <a:bodyPr>
            <a:normAutofit/>
          </a:bodyPr>
          <a:lstStyle/>
          <a:p>
            <a:r>
              <a:rPr lang="pt-PT" sz="3200" dirty="0" smtClean="0"/>
              <a:t>Como resolver isto…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sz="4000" spc="300" dirty="0"/>
              <a:t> </a:t>
            </a:r>
            <a:r>
              <a:rPr lang="pt-PT" sz="4000" spc="300" dirty="0" err="1">
                <a:latin typeface="Cooper Black" pitchFamily="18" charset="0"/>
              </a:rPr>
              <a:t>roboOLA</a:t>
            </a:r>
            <a:r>
              <a:rPr lang="pt-PT" sz="4000" spc="300" dirty="0"/>
              <a:t>: um robot amigo</a:t>
            </a:r>
            <a:br>
              <a:rPr lang="pt-PT" sz="4000" spc="300" dirty="0"/>
            </a:br>
            <a:r>
              <a:rPr lang="pt-PT" sz="3100" spc="300" dirty="0"/>
              <a:t>rebatizado de </a:t>
            </a:r>
            <a:r>
              <a:rPr lang="pt-PT" sz="4000" spc="300" dirty="0"/>
              <a:t>“</a:t>
            </a:r>
            <a:r>
              <a:rPr lang="pt-PT" sz="4000" spc="300" dirty="0">
                <a:latin typeface="Cooper Black" pitchFamily="18" charset="0"/>
              </a:rPr>
              <a:t>FIPINHO</a:t>
            </a:r>
            <a:r>
              <a:rPr lang="pt-PT" sz="4000" spc="300" dirty="0"/>
              <a:t>”</a:t>
            </a:r>
            <a:endParaRPr lang="pt-PT" sz="4000" dirty="0"/>
          </a:p>
        </p:txBody>
      </p:sp>
      <p:sp>
        <p:nvSpPr>
          <p:cNvPr id="4" name="Rectângulo arredondado 3"/>
          <p:cNvSpPr/>
          <p:nvPr/>
        </p:nvSpPr>
        <p:spPr>
          <a:xfrm>
            <a:off x="798797" y="620687"/>
            <a:ext cx="666750" cy="65909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AutoShape 2" descr="Resultado de imagem para proble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" name="AutoShape 4" descr="Resultado de imagem para proble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6150" name="Picture 6" descr="Resultado de imagem para probl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980000"/>
            <a:ext cx="2536878" cy="253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G:\00-roboOLA\FILIDIO-PINHO-2016-2017\FIPINHO-2016-2017-RELATORIO\imagens\13486056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406" y="3818962"/>
            <a:ext cx="3289301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G:\00-roboOLA\FILIDIO-PINHO-2016-2017\FIPINHO-2016-2017-RELATORIO\imagens\Kommunikat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4002"/>
            <a:ext cx="3126180" cy="234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G:\00-roboOLA\FILIDIO-PINHO-2016-2017\FIPINHO-2016-2017-RELATORIO\imagens\images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37" y="3881131"/>
            <a:ext cx="3236548" cy="192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Posição de Conteúdo 1"/>
          <p:cNvSpPr txBox="1">
            <a:spLocks/>
          </p:cNvSpPr>
          <p:nvPr/>
        </p:nvSpPr>
        <p:spPr>
          <a:xfrm>
            <a:off x="3275856" y="6282762"/>
            <a:ext cx="5563522" cy="57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3200" dirty="0" smtClean="0"/>
              <a:t>Mãos à obra</a:t>
            </a:r>
            <a:endParaRPr lang="pt-PT" sz="3200" dirty="0"/>
          </a:p>
        </p:txBody>
      </p:sp>
      <p:sp>
        <p:nvSpPr>
          <p:cNvPr id="12" name="Marcador de Posição de Conteúdo 1"/>
          <p:cNvSpPr txBox="1">
            <a:spLocks/>
          </p:cNvSpPr>
          <p:nvPr/>
        </p:nvSpPr>
        <p:spPr>
          <a:xfrm>
            <a:off x="4499992" y="3248439"/>
            <a:ext cx="4339386" cy="900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200" i="1" dirty="0" smtClean="0"/>
              <a:t>Team </a:t>
            </a:r>
            <a:r>
              <a:rPr lang="pt-PT" sz="3200" i="1" dirty="0" err="1" smtClean="0"/>
              <a:t>brainstorm</a:t>
            </a:r>
            <a:endParaRPr lang="pt-PT" sz="3200" i="1" dirty="0"/>
          </a:p>
        </p:txBody>
      </p:sp>
    </p:spTree>
    <p:extLst>
      <p:ext uri="{BB962C8B-B14F-4D97-AF65-F5344CB8AC3E}">
        <p14:creationId xmlns:p14="http://schemas.microsoft.com/office/powerpoint/2010/main" val="7277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619671" y="2450551"/>
            <a:ext cx="3128856" cy="3849877"/>
          </a:xfrm>
        </p:spPr>
        <p:txBody>
          <a:bodyPr>
            <a:normAutofit lnSpcReduction="10000"/>
          </a:bodyPr>
          <a:lstStyle/>
          <a:p>
            <a:r>
              <a:rPr lang="pt-PT" sz="3600" dirty="0" smtClean="0"/>
              <a:t>Uma ideia…</a:t>
            </a:r>
          </a:p>
          <a:p>
            <a:pPr lvl="1"/>
            <a:r>
              <a:rPr lang="pt-PT" dirty="0" err="1" smtClean="0"/>
              <a:t>Raspberry</a:t>
            </a:r>
            <a:r>
              <a:rPr lang="pt-PT" dirty="0" smtClean="0"/>
              <a:t> Pi</a:t>
            </a:r>
          </a:p>
          <a:p>
            <a:pPr lvl="1"/>
            <a:r>
              <a:rPr lang="pt-PT" dirty="0" err="1" smtClean="0"/>
              <a:t>Arduino</a:t>
            </a:r>
            <a:endParaRPr lang="pt-PT" dirty="0" smtClean="0"/>
          </a:p>
          <a:p>
            <a:pPr lvl="1"/>
            <a:r>
              <a:rPr lang="pt-PT" dirty="0" smtClean="0"/>
              <a:t>Router</a:t>
            </a:r>
          </a:p>
          <a:p>
            <a:pPr lvl="1"/>
            <a:r>
              <a:rPr lang="pt-PT" dirty="0" smtClean="0"/>
              <a:t>Robô</a:t>
            </a:r>
          </a:p>
          <a:p>
            <a:pPr lvl="1"/>
            <a:r>
              <a:rPr lang="pt-PT" dirty="0" smtClean="0"/>
              <a:t>Servidor Web</a:t>
            </a:r>
          </a:p>
          <a:p>
            <a:pPr lvl="1"/>
            <a:r>
              <a:rPr lang="pt-PT" dirty="0" err="1" smtClean="0"/>
              <a:t>Smartphone</a:t>
            </a:r>
            <a:endParaRPr lang="pt-PT" dirty="0" smtClean="0"/>
          </a:p>
          <a:p>
            <a:r>
              <a:rPr lang="pt-PT" sz="2800" dirty="0" smtClean="0"/>
              <a:t>E não esquecer</a:t>
            </a:r>
          </a:p>
          <a:p>
            <a:pPr lvl="1"/>
            <a:r>
              <a:rPr lang="pt-PT" dirty="0" smtClean="0"/>
              <a:t>Imaginação</a:t>
            </a:r>
          </a:p>
          <a:p>
            <a:pPr lvl="1"/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sz="4000" spc="300" dirty="0"/>
              <a:t> </a:t>
            </a:r>
            <a:r>
              <a:rPr lang="pt-PT" sz="4000" spc="300" dirty="0" err="1">
                <a:latin typeface="Cooper Black" pitchFamily="18" charset="0"/>
              </a:rPr>
              <a:t>roboOLA</a:t>
            </a:r>
            <a:r>
              <a:rPr lang="pt-PT" sz="4000" spc="300" dirty="0"/>
              <a:t>: um robot amigo</a:t>
            </a:r>
            <a:br>
              <a:rPr lang="pt-PT" sz="4000" spc="300" dirty="0"/>
            </a:br>
            <a:r>
              <a:rPr lang="pt-PT" sz="3100" spc="300" dirty="0"/>
              <a:t>rebatizado de </a:t>
            </a:r>
            <a:r>
              <a:rPr lang="pt-PT" sz="4000" spc="300" dirty="0"/>
              <a:t>“</a:t>
            </a:r>
            <a:r>
              <a:rPr lang="pt-PT" sz="4000" spc="300" dirty="0">
                <a:latin typeface="Cooper Black" pitchFamily="18" charset="0"/>
              </a:rPr>
              <a:t>FIPINHO</a:t>
            </a:r>
            <a:r>
              <a:rPr lang="pt-PT" sz="4000" spc="300" dirty="0"/>
              <a:t>”</a:t>
            </a:r>
            <a:endParaRPr lang="pt-PT" sz="4000" dirty="0"/>
          </a:p>
        </p:txBody>
      </p:sp>
      <p:sp>
        <p:nvSpPr>
          <p:cNvPr id="4" name="Rectângulo arredondado 3"/>
          <p:cNvSpPr/>
          <p:nvPr/>
        </p:nvSpPr>
        <p:spPr>
          <a:xfrm>
            <a:off x="798797" y="620687"/>
            <a:ext cx="666750" cy="65909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AutoShape 10" descr="https://easyelectronyx.com/wp-content/uploads/2017/01/arduino-mega-productshot-02-500x3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" name="AutoShape 12" descr="https://easyelectronyx.com/wp-content/uploads/2017/01/arduino-mega-productshot-02-500x37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66" name="Picture 18" descr="G:\00-roboOLA\FILIDIO-PINHO-2016-2017\FIPINHO-2016-2017-RELATORIO\imagens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358" y="3463062"/>
            <a:ext cx="2456516" cy="24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arduino mega wifi shie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32" y="3463062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Resultado de imagem para motores 5v encoders botnro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833" y="538462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G:\00-roboOLA\FILIDIO-PINHO-2016-2017\FIPINHO-2016-2017-RELATORIO\imagens\idei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066" y="1472103"/>
            <a:ext cx="1961248" cy="24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G:\00-roboOLA\FILIDIO-PINHO-2016-2017\FIPINHO-2016-2017-RELATORIO\imagens\downloa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770" y="5313622"/>
            <a:ext cx="1644296" cy="109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m para raspberry pi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18945"/>
            <a:ext cx="1800200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G:\00-roboOLA\FILIDIO-PINHO-2016-2017\FIPINHO-2016-2017-RELATORIO\arduino-mega-productshot-02-500x37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923" y="3959556"/>
            <a:ext cx="1805187" cy="135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7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23528" y="2420888"/>
            <a:ext cx="8568951" cy="3450696"/>
          </a:xfrm>
        </p:spPr>
        <p:txBody>
          <a:bodyPr>
            <a:normAutofit/>
          </a:bodyPr>
          <a:lstStyle/>
          <a:p>
            <a:r>
              <a:rPr lang="pt-PT" dirty="0" smtClean="0"/>
              <a:t>Como tudo começou: </a:t>
            </a:r>
            <a:r>
              <a:rPr lang="pt-PT" i="1" dirty="0" err="1"/>
              <a:t>h</a:t>
            </a:r>
            <a:r>
              <a:rPr lang="pt-PT" i="1" dirty="0" err="1" smtClean="0"/>
              <a:t>acking</a:t>
            </a:r>
            <a:r>
              <a:rPr lang="pt-PT" dirty="0" smtClean="0"/>
              <a:t> de brinquedos velhos…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sz="4000" spc="300" dirty="0"/>
              <a:t> </a:t>
            </a:r>
            <a:r>
              <a:rPr lang="pt-PT" sz="4000" spc="300" dirty="0" err="1">
                <a:latin typeface="Cooper Black" pitchFamily="18" charset="0"/>
              </a:rPr>
              <a:t>roboOLA</a:t>
            </a:r>
            <a:r>
              <a:rPr lang="pt-PT" sz="4000" spc="300" dirty="0"/>
              <a:t>: um robot amigo</a:t>
            </a:r>
            <a:br>
              <a:rPr lang="pt-PT" sz="4000" spc="300" dirty="0"/>
            </a:br>
            <a:r>
              <a:rPr lang="pt-PT" sz="3100" spc="300" dirty="0"/>
              <a:t>rebatizado de </a:t>
            </a:r>
            <a:r>
              <a:rPr lang="pt-PT" sz="4000" spc="300" dirty="0"/>
              <a:t>“</a:t>
            </a:r>
            <a:r>
              <a:rPr lang="pt-PT" sz="4000" spc="300" dirty="0">
                <a:latin typeface="Cooper Black" pitchFamily="18" charset="0"/>
              </a:rPr>
              <a:t>FIPINHO</a:t>
            </a:r>
            <a:r>
              <a:rPr lang="pt-PT" sz="4000" spc="300" dirty="0"/>
              <a:t>”</a:t>
            </a:r>
            <a:endParaRPr lang="pt-PT" sz="4000" dirty="0"/>
          </a:p>
        </p:txBody>
      </p:sp>
      <p:sp>
        <p:nvSpPr>
          <p:cNvPr id="4" name="Rectângulo arredondado 3"/>
          <p:cNvSpPr/>
          <p:nvPr/>
        </p:nvSpPr>
        <p:spPr>
          <a:xfrm>
            <a:off x="798797" y="620687"/>
            <a:ext cx="666750" cy="65909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3240000"/>
            <a:ext cx="5760000" cy="3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5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Teste com leds…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sz="4000" spc="300" dirty="0"/>
              <a:t> </a:t>
            </a:r>
            <a:r>
              <a:rPr lang="pt-PT" sz="4000" spc="300" dirty="0" err="1">
                <a:latin typeface="Cooper Black" pitchFamily="18" charset="0"/>
              </a:rPr>
              <a:t>roboOLA</a:t>
            </a:r>
            <a:r>
              <a:rPr lang="pt-PT" sz="4000" spc="300" dirty="0"/>
              <a:t>: um robot amigo</a:t>
            </a:r>
            <a:br>
              <a:rPr lang="pt-PT" sz="4000" spc="300" dirty="0"/>
            </a:br>
            <a:r>
              <a:rPr lang="pt-PT" sz="3100" spc="300" dirty="0"/>
              <a:t>rebatizado de </a:t>
            </a:r>
            <a:r>
              <a:rPr lang="pt-PT" sz="4000" spc="300" dirty="0"/>
              <a:t>“</a:t>
            </a:r>
            <a:r>
              <a:rPr lang="pt-PT" sz="4000" spc="300" dirty="0">
                <a:latin typeface="Cooper Black" pitchFamily="18" charset="0"/>
              </a:rPr>
              <a:t>FIPINHO</a:t>
            </a:r>
            <a:r>
              <a:rPr lang="pt-PT" sz="4000" spc="300" dirty="0"/>
              <a:t>”</a:t>
            </a:r>
            <a:endParaRPr lang="pt-PT" sz="4000" dirty="0"/>
          </a:p>
        </p:txBody>
      </p:sp>
      <p:sp>
        <p:nvSpPr>
          <p:cNvPr id="4" name="Rectângulo arredondado 3"/>
          <p:cNvSpPr/>
          <p:nvPr/>
        </p:nvSpPr>
        <p:spPr>
          <a:xfrm>
            <a:off x="798797" y="620687"/>
            <a:ext cx="666750" cy="65909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3240000"/>
            <a:ext cx="5760000" cy="3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3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Avançar com ligações mais complexas…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sz="4000" spc="300" dirty="0"/>
              <a:t> </a:t>
            </a:r>
            <a:r>
              <a:rPr lang="pt-PT" sz="4000" spc="300" dirty="0" err="1">
                <a:latin typeface="Cooper Black" pitchFamily="18" charset="0"/>
              </a:rPr>
              <a:t>roboOLA</a:t>
            </a:r>
            <a:r>
              <a:rPr lang="pt-PT" sz="4000" spc="300" dirty="0"/>
              <a:t>: um robot amigo</a:t>
            </a:r>
            <a:br>
              <a:rPr lang="pt-PT" sz="4000" spc="300" dirty="0"/>
            </a:br>
            <a:r>
              <a:rPr lang="pt-PT" sz="3100" spc="300" dirty="0"/>
              <a:t>rebatizado de </a:t>
            </a:r>
            <a:r>
              <a:rPr lang="pt-PT" sz="4000" spc="300" dirty="0"/>
              <a:t>“</a:t>
            </a:r>
            <a:r>
              <a:rPr lang="pt-PT" sz="4000" spc="300" dirty="0">
                <a:latin typeface="Cooper Black" pitchFamily="18" charset="0"/>
              </a:rPr>
              <a:t>FIPINHO</a:t>
            </a:r>
            <a:r>
              <a:rPr lang="pt-PT" sz="4000" spc="300" dirty="0"/>
              <a:t>”</a:t>
            </a:r>
            <a:endParaRPr lang="pt-PT" sz="4000" dirty="0"/>
          </a:p>
        </p:txBody>
      </p:sp>
      <p:sp>
        <p:nvSpPr>
          <p:cNvPr id="4" name="Rectângulo arredondado 3"/>
          <p:cNvSpPr/>
          <p:nvPr/>
        </p:nvSpPr>
        <p:spPr>
          <a:xfrm>
            <a:off x="798797" y="620687"/>
            <a:ext cx="666750" cy="65909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3305894"/>
            <a:ext cx="57150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4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51521" y="2276872"/>
            <a:ext cx="8640960" cy="3849291"/>
          </a:xfrm>
        </p:spPr>
        <p:txBody>
          <a:bodyPr/>
          <a:lstStyle/>
          <a:p>
            <a:r>
              <a:rPr lang="pt-PT" dirty="0" smtClean="0"/>
              <a:t>Foi aí que nos lembramos: </a:t>
            </a:r>
          </a:p>
          <a:p>
            <a:pPr marL="0" indent="0">
              <a:buNone/>
            </a:pPr>
            <a:r>
              <a:rPr lang="pt-PT" dirty="0" smtClean="0"/>
              <a:t>                              Vamos fazer uma árvore de Natal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000" spc="300" dirty="0"/>
              <a:t> </a:t>
            </a:r>
            <a:r>
              <a:rPr lang="pt-PT" sz="4000" spc="300" dirty="0" err="1">
                <a:latin typeface="Cooper Black" pitchFamily="18" charset="0"/>
              </a:rPr>
              <a:t>roboOLA</a:t>
            </a:r>
            <a:r>
              <a:rPr lang="pt-PT" sz="4000" spc="300" dirty="0"/>
              <a:t>: um robot amigo</a:t>
            </a:r>
            <a:br>
              <a:rPr lang="pt-PT" sz="4000" spc="300" dirty="0"/>
            </a:br>
            <a:r>
              <a:rPr lang="pt-PT" sz="3100" spc="300" dirty="0"/>
              <a:t>rebatizado de </a:t>
            </a:r>
            <a:r>
              <a:rPr lang="pt-PT" sz="4000" spc="300" dirty="0"/>
              <a:t>“</a:t>
            </a:r>
            <a:r>
              <a:rPr lang="pt-PT" sz="4000" spc="300" dirty="0">
                <a:latin typeface="Cooper Black" pitchFamily="18" charset="0"/>
              </a:rPr>
              <a:t>FIPINHO</a:t>
            </a:r>
            <a:r>
              <a:rPr lang="pt-PT" sz="4000" spc="300" dirty="0"/>
              <a:t>”</a:t>
            </a:r>
            <a:endParaRPr lang="pt-PT" sz="4000" dirty="0"/>
          </a:p>
        </p:txBody>
      </p:sp>
      <p:sp>
        <p:nvSpPr>
          <p:cNvPr id="4" name="Rectângulo arredondado 3"/>
          <p:cNvSpPr/>
          <p:nvPr/>
        </p:nvSpPr>
        <p:spPr>
          <a:xfrm>
            <a:off x="798797" y="620687"/>
            <a:ext cx="666750" cy="65909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3240000"/>
            <a:ext cx="57150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9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798797" y="2276872"/>
            <a:ext cx="7948405" cy="3705275"/>
          </a:xfrm>
        </p:spPr>
        <p:txBody>
          <a:bodyPr/>
          <a:lstStyle/>
          <a:p>
            <a:r>
              <a:rPr lang="pt-PT" dirty="0"/>
              <a:t>Vamos fazer uma árvore de </a:t>
            </a:r>
            <a:r>
              <a:rPr lang="pt-PT" dirty="0" smtClean="0"/>
              <a:t>Natal… </a:t>
            </a:r>
          </a:p>
          <a:p>
            <a:pPr marL="0" indent="0">
              <a:buNone/>
            </a:pPr>
            <a:r>
              <a:rPr lang="pt-PT" dirty="0"/>
              <a:t> </a:t>
            </a:r>
            <a:r>
              <a:rPr lang="pt-PT" dirty="0" smtClean="0"/>
              <a:t>                                     usamos uma capa velha….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sz="4000" spc="300" dirty="0"/>
              <a:t> </a:t>
            </a:r>
            <a:r>
              <a:rPr lang="pt-PT" sz="4000" spc="300" dirty="0" err="1">
                <a:latin typeface="Cooper Black" pitchFamily="18" charset="0"/>
              </a:rPr>
              <a:t>roboOLA</a:t>
            </a:r>
            <a:r>
              <a:rPr lang="pt-PT" sz="4000" spc="300" dirty="0"/>
              <a:t>: um robot amigo</a:t>
            </a:r>
            <a:br>
              <a:rPr lang="pt-PT" sz="4000" spc="300" dirty="0"/>
            </a:br>
            <a:r>
              <a:rPr lang="pt-PT" sz="3100" spc="300" dirty="0"/>
              <a:t>rebatizado de </a:t>
            </a:r>
            <a:r>
              <a:rPr lang="pt-PT" sz="4000" spc="300" dirty="0"/>
              <a:t>“</a:t>
            </a:r>
            <a:r>
              <a:rPr lang="pt-PT" sz="4000" spc="300" dirty="0">
                <a:latin typeface="Cooper Black" pitchFamily="18" charset="0"/>
              </a:rPr>
              <a:t>FIPINHO</a:t>
            </a:r>
            <a:r>
              <a:rPr lang="pt-PT" sz="4000" spc="300" dirty="0"/>
              <a:t>”</a:t>
            </a:r>
            <a:endParaRPr lang="pt-PT" sz="4000" dirty="0"/>
          </a:p>
        </p:txBody>
      </p:sp>
      <p:sp>
        <p:nvSpPr>
          <p:cNvPr id="4" name="Rectângulo arredondado 3"/>
          <p:cNvSpPr/>
          <p:nvPr/>
        </p:nvSpPr>
        <p:spPr>
          <a:xfrm>
            <a:off x="798797" y="620687"/>
            <a:ext cx="666750" cy="65909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3240000"/>
            <a:ext cx="57150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3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Confluê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382</TotalTime>
  <Words>505</Words>
  <Application>Microsoft Office PowerPoint</Application>
  <PresentationFormat>Apresentação no Ecrã (4:3)</PresentationFormat>
  <Paragraphs>97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27</vt:i4>
      </vt:variant>
    </vt:vector>
  </HeadingPairs>
  <TitlesOfParts>
    <vt:vector size="28" baseType="lpstr">
      <vt:lpstr>Forma de Onda</vt:lpstr>
      <vt:lpstr> roboOLA: um robot amigo rebatizado de “FIPINHO” 4º Escalão</vt:lpstr>
      <vt:lpstr> roboOLA: um robot amigo rebatizado de “FIPINHO”</vt:lpstr>
      <vt:lpstr> roboOLA: um robot amigo rebatizado de “FIPINHO”</vt:lpstr>
      <vt:lpstr> roboOLA: um robot amigo rebatizado de “FIPINHO”</vt:lpstr>
      <vt:lpstr> roboOLA: um robot amigo rebatizado de “FIPINHO”</vt:lpstr>
      <vt:lpstr> roboOLA: um robot amigo rebatizado de “FIPINHO”</vt:lpstr>
      <vt:lpstr> roboOLA: um robot amigo rebatizado de “FIPINHO”</vt:lpstr>
      <vt:lpstr> roboOLA: um robot amigo rebatizado de “FIPINHO”</vt:lpstr>
      <vt:lpstr> roboOLA: um robot amigo rebatizado de “FIPINHO”</vt:lpstr>
      <vt:lpstr> roboOLA: um robot amigo rebatizado de “FIPINHO”</vt:lpstr>
      <vt:lpstr> roboOLA: um robot amigo rebatizado de “FIPINHO”</vt:lpstr>
      <vt:lpstr> roboOLA: um robot amigo rebatizado de “FIPINHO”</vt:lpstr>
      <vt:lpstr> roboOLA: um robot amigo rebatizado de “FIPINHO”</vt:lpstr>
      <vt:lpstr> roboOLA: um robot amigo rebatizado de “FIPINHO”</vt:lpstr>
      <vt:lpstr> roboOLA: um robot amigo rebatizado de “FIPINHO”</vt:lpstr>
      <vt:lpstr> roboOLA: um robot amigo rebatizado de “FIPINHO”</vt:lpstr>
      <vt:lpstr> roboOLA: um robot amigo rebatizado de “FIPINHO”</vt:lpstr>
      <vt:lpstr> roboOLA: um robot amigo rebatizado de “FIPINHO”</vt:lpstr>
      <vt:lpstr> roboOLA: um robot amigo rebatizado de “FIPINHO”</vt:lpstr>
      <vt:lpstr> roboOLA: um robot amigo rebatizado de “FIPINHO”</vt:lpstr>
      <vt:lpstr> roboOLA: um robot amigo rebatizado de “FIPINHO”</vt:lpstr>
      <vt:lpstr> roboOLA: um robot amigo rebatizado de “FIPINHO”</vt:lpstr>
      <vt:lpstr> roboOLA: um robot amigo rebatizado de “FIPINHO”</vt:lpstr>
      <vt:lpstr> roboOLA: um robot amigo rebatizado de “FIPINHO”</vt:lpstr>
      <vt:lpstr> roboOLA: um robot amigo rebatizado de “FIPINHO”</vt:lpstr>
      <vt:lpstr> roboOLA: um robot amigo rebatizado de “FIPINHO”</vt:lpstr>
      <vt:lpstr> roboOLA: um robot amigo rebatizado de “FIPINHO”</vt:lpstr>
    </vt:vector>
  </TitlesOfParts>
  <Company>VianaSystems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roboOLA: um robot amigo 4º Escalão</dc:title>
  <dc:creator>Viana</dc:creator>
  <cp:lastModifiedBy>Viana</cp:lastModifiedBy>
  <cp:revision>35</cp:revision>
  <dcterms:created xsi:type="dcterms:W3CDTF">2017-05-21T22:18:29Z</dcterms:created>
  <dcterms:modified xsi:type="dcterms:W3CDTF">2017-05-23T08:03:12Z</dcterms:modified>
</cp:coreProperties>
</file>